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65" r:id="rId5"/>
    <p:sldId id="266" r:id="rId6"/>
    <p:sldId id="267" r:id="rId7"/>
    <p:sldId id="263" r:id="rId8"/>
    <p:sldId id="268" r:id="rId9"/>
    <p:sldId id="269" r:id="rId10"/>
    <p:sldId id="258" r:id="rId11"/>
    <p:sldId id="274" r:id="rId12"/>
    <p:sldId id="261" r:id="rId13"/>
    <p:sldId id="270" r:id="rId14"/>
    <p:sldId id="275" r:id="rId15"/>
    <p:sldId id="262" r:id="rId16"/>
    <p:sldId id="276" r:id="rId17"/>
    <p:sldId id="260" r:id="rId18"/>
  </p:sldIdLst>
  <p:sldSz cx="9144000" cy="5143500" type="screen16x9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0E73B9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7"/>
    <p:restoredTop sz="94669"/>
  </p:normalViewPr>
  <p:slideViewPr>
    <p:cSldViewPr snapToGrid="0">
      <p:cViewPr>
        <p:scale>
          <a:sx n="140" d="100"/>
          <a:sy n="140" d="100"/>
        </p:scale>
        <p:origin x="928" y="376"/>
      </p:cViewPr>
      <p:guideLst>
        <p:guide orient="horz" pos="3239"/>
        <p:guide pos="5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3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512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3217050"/>
            <a:ext cx="7500938" cy="2713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88" y="4111318"/>
            <a:ext cx="4679325" cy="73453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</p:txBody>
      </p:sp>
      <p:pic>
        <p:nvPicPr>
          <p:cNvPr id="10" name="Picture 9" descr="TCD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1"/>
            <a:ext cx="7500938" cy="3030141"/>
          </a:xfrm>
        </p:spPr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61A7A-40F1-0B45-8A82-94DCCA5E7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45078"/>
            <a:ext cx="9144000" cy="597231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2"/>
            <a:ext cx="7500938" cy="2891980"/>
          </a:xfrm>
        </p:spPr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pic>
        <p:nvPicPr>
          <p:cNvPr id="11" name="Picture 10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42666"/>
            <a:ext cx="1585894" cy="4274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1145CB8-4673-6A47-9176-F0CB30737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21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410807"/>
            <a:ext cx="3933824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600" b="0"/>
            </a:lvl1pPr>
            <a:lvl2pPr marL="625475" indent="-233363">
              <a:buFont typeface="Arial" panose="020B0604020202020204" pitchFamily="34" charset="0"/>
              <a:buChar char="•"/>
              <a:defRPr sz="1600"/>
            </a:lvl2pPr>
            <a:lvl3pPr marL="912813" indent="-222250">
              <a:defRPr sz="1600"/>
            </a:lvl3pPr>
            <a:lvl4pPr marL="1128713" indent="-190500">
              <a:defRPr sz="1600"/>
            </a:lvl4pPr>
            <a:lvl5pPr marL="1439863" indent="-185738">
              <a:defRPr sz="160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410807"/>
            <a:ext cx="3934800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600" b="0"/>
            </a:lvl1pPr>
            <a:lvl2pPr marL="625475" indent="-233363">
              <a:buFont typeface="Arial" panose="020B0604020202020204" pitchFamily="34" charset="0"/>
              <a:buChar char="•"/>
              <a:defRPr sz="1600"/>
            </a:lvl2pPr>
            <a:lvl3pPr marL="912813" indent="-222250">
              <a:defRPr sz="1600"/>
            </a:lvl3pPr>
            <a:lvl4pPr marL="1128713" indent="-190500">
              <a:defRPr sz="1600"/>
            </a:lvl4pPr>
            <a:lvl5pPr marL="1439863" indent="-185738">
              <a:defRPr sz="160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0" y="4545078"/>
            <a:ext cx="9144000" cy="597231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9" name="Picture 8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42666"/>
            <a:ext cx="1585894" cy="4274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8D990A1-B68F-2A49-BE34-734A4A613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9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078712"/>
            <a:ext cx="4204800" cy="3807619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83" y="1428750"/>
            <a:ext cx="3819525" cy="2990766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6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6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873500"/>
            <a:ext cx="9144000" cy="27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149838-4667-8C41-A6F0-AC61A4FAC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78712"/>
            <a:ext cx="9144000" cy="3807619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873500"/>
            <a:ext cx="9144000" cy="27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50068A-6AF5-9545-B42A-0DF4DC42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1711" cy="5147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 lang="en-GB"/>
          </a:p>
        </p:txBody>
      </p:sp>
      <p:pic>
        <p:nvPicPr>
          <p:cNvPr id="5" name="Picture 4" descr="TCD_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1D4001-B407-4A4F-9142-F1AD168E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86" y="270000"/>
            <a:ext cx="7500939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303403"/>
            <a:ext cx="7500938" cy="307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0" y="4873500"/>
            <a:ext cx="9144000" cy="27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25E529-5F0B-4D4A-84B9-75C65BFB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  <p:sldLayoutId id="2147483657" r:id="rId5"/>
    <p:sldLayoutId id="2147483658" r:id="rId6"/>
    <p:sldLayoutId id="2147483659" r:id="rId7"/>
    <p:sldLayoutId id="2147483654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417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3175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8325" indent="-22225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84225" indent="-201613" algn="l" defTabSz="914400" rtl="0" eaLnBrk="1" latinLnBrk="0" hangingPunct="1">
        <a:spcBef>
          <a:spcPts val="1134"/>
        </a:spcBef>
        <a:buClr>
          <a:schemeClr val="tx2"/>
        </a:buClr>
        <a:buFont typeface="Minion Pro" pitchFamily="18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0125" indent="-185738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calculators.com/statistics/covariance-calculator.htm?utm_content=cmp-true#google_vignett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</a:rPr>
              <a:t>Final Implementation and Test Results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>
                <a:ea typeface="Calibri"/>
                <a:cs typeface="Calibri"/>
              </a:rPr>
              <a:t>Project of Implementing Bayesian Matting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28688" y="3952068"/>
            <a:ext cx="4679325" cy="836909"/>
          </a:xfrm>
        </p:spPr>
        <p:txBody>
          <a:bodyPr anchor="b"/>
          <a:lstStyle/>
          <a:p>
            <a:r>
              <a:rPr lang="en-GB" sz="1600" dirty="0"/>
              <a:t>Group Name: Dragon Fire</a:t>
            </a:r>
          </a:p>
          <a:p>
            <a:pPr lvl="1"/>
            <a:r>
              <a:rPr lang="en-GB" sz="1600" dirty="0">
                <a:ea typeface="Calibri"/>
                <a:cs typeface="Calibri"/>
              </a:rPr>
              <a:t>Aparna Sujatha Ramdoss</a:t>
            </a:r>
          </a:p>
          <a:p>
            <a:pPr lvl="1"/>
            <a:r>
              <a:rPr lang="en-GB" sz="1600" dirty="0">
                <a:ea typeface="Calibri"/>
                <a:cs typeface="Calibri"/>
              </a:rPr>
              <a:t>Jiacheng Li</a:t>
            </a:r>
          </a:p>
          <a:p>
            <a:pPr lvl="1"/>
            <a:r>
              <a:rPr lang="en-GB" sz="1600" dirty="0" err="1"/>
              <a:t>Yujie</a:t>
            </a:r>
            <a:r>
              <a:rPr lang="en-GB" sz="1600" dirty="0"/>
              <a:t> Jia</a:t>
            </a:r>
            <a:endParaRPr lang="en-GB" sz="1600" dirty="0">
              <a:ea typeface="Calibri"/>
              <a:cs typeface="Calibri"/>
            </a:endParaRPr>
          </a:p>
          <a:p>
            <a:pPr lvl="2"/>
            <a:r>
              <a:rPr lang="en-GB" sz="1600" dirty="0"/>
              <a:t>Date 04/04/2024</a:t>
            </a:r>
            <a:endParaRPr lang="en-GB" sz="1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MATLAB</a:t>
            </a:r>
            <a:r>
              <a:rPr lang="en-US" altLang="zh-CN" dirty="0"/>
              <a:t>——Comparison with Bayesian and Laplacian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CD0D1-EDF3-0048-B2CC-87E57CD34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10</a:t>
            </a:fld>
            <a:endParaRPr lang="en-GB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78AFD6E-FB0C-BC91-D110-22BC069C2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532672"/>
              </p:ext>
            </p:extLst>
          </p:nvPr>
        </p:nvGraphicFramePr>
        <p:xfrm>
          <a:off x="-1" y="1103548"/>
          <a:ext cx="9144001" cy="963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8176">
                  <a:extLst>
                    <a:ext uri="{9D8B030D-6E8A-4147-A177-3AD203B41FA5}">
                      <a16:colId xmlns:a16="http://schemas.microsoft.com/office/drawing/2014/main" val="3616812327"/>
                    </a:ext>
                  </a:extLst>
                </a:gridCol>
                <a:gridCol w="1168176">
                  <a:extLst>
                    <a:ext uri="{9D8B030D-6E8A-4147-A177-3AD203B41FA5}">
                      <a16:colId xmlns:a16="http://schemas.microsoft.com/office/drawing/2014/main" val="4210278624"/>
                    </a:ext>
                  </a:extLst>
                </a:gridCol>
                <a:gridCol w="1168176">
                  <a:extLst>
                    <a:ext uri="{9D8B030D-6E8A-4147-A177-3AD203B41FA5}">
                      <a16:colId xmlns:a16="http://schemas.microsoft.com/office/drawing/2014/main" val="3285487511"/>
                    </a:ext>
                  </a:extLst>
                </a:gridCol>
                <a:gridCol w="1732124">
                  <a:extLst>
                    <a:ext uri="{9D8B030D-6E8A-4147-A177-3AD203B41FA5}">
                      <a16:colId xmlns:a16="http://schemas.microsoft.com/office/drawing/2014/main" val="2462076445"/>
                    </a:ext>
                  </a:extLst>
                </a:gridCol>
                <a:gridCol w="1168176">
                  <a:extLst>
                    <a:ext uri="{9D8B030D-6E8A-4147-A177-3AD203B41FA5}">
                      <a16:colId xmlns:a16="http://schemas.microsoft.com/office/drawing/2014/main" val="1185454443"/>
                    </a:ext>
                  </a:extLst>
                </a:gridCol>
                <a:gridCol w="1168176">
                  <a:extLst>
                    <a:ext uri="{9D8B030D-6E8A-4147-A177-3AD203B41FA5}">
                      <a16:colId xmlns:a16="http://schemas.microsoft.com/office/drawing/2014/main" val="3563332219"/>
                    </a:ext>
                  </a:extLst>
                </a:gridCol>
                <a:gridCol w="1570997">
                  <a:extLst>
                    <a:ext uri="{9D8B030D-6E8A-4147-A177-3AD203B41FA5}">
                      <a16:colId xmlns:a16="http://schemas.microsoft.com/office/drawing/2014/main" val="972981120"/>
                    </a:ext>
                  </a:extLst>
                </a:gridCol>
              </a:tblGrid>
              <a:tr h="157361"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Bayesian</a:t>
                      </a:r>
                      <a:r>
                        <a:rPr lang="es-E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Matting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Laplacian</a:t>
                      </a:r>
                      <a:r>
                        <a:rPr lang="es-E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Matting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95329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Pictures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Running Time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Running Time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46739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Flower</a:t>
                      </a: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32.21895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28.7546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0.04187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13.78147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0.11465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918470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Coil</a:t>
                      </a: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0.01217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19.1484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69.8519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14.18635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0.11717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486237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Doll</a:t>
                      </a: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0.01717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17.65264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168.7496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0.15603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8.06799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0.14342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47228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Pumpkin</a:t>
                      </a:r>
                    </a:p>
                  </a:txBody>
                  <a:tcPr marL="7948" marR="7948" marT="79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0.00052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32.86391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17.0989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0.02734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15.6315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0.14421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82979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E07180F-699B-2958-1FB3-86453B8F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1" y="3429818"/>
            <a:ext cx="2160608" cy="14359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86DD13-A144-77CD-1299-DCFC1DB1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28" y="3458006"/>
            <a:ext cx="1845300" cy="14154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3B05A8-F0CE-0835-0A1C-E1E8E652A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01" y="2067211"/>
            <a:ext cx="2160608" cy="13395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D39A2B-7BF9-F7A6-2A97-F7EFADCFD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28" y="2076497"/>
            <a:ext cx="1845300" cy="13395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FAEA2E-7DA4-2997-0C5D-CAA8354EB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02" y="2059464"/>
            <a:ext cx="2045156" cy="13395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E0B06D-43E0-9B0F-B94D-5332992E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51" y="2059463"/>
            <a:ext cx="1083384" cy="13395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77EC6B-2246-F3AD-B660-5BA405C76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802" y="3429818"/>
            <a:ext cx="2045156" cy="142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460EB94-5ECF-A4F9-3316-310211E8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51" y="3398495"/>
            <a:ext cx="1083384" cy="145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2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CD0D1-EDF3-0048-B2CC-87E57CD34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11</a:t>
            </a:fld>
            <a:endParaRPr lang="en-GB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78AFD6E-FB0C-BC91-D110-22BC069C2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42253"/>
              </p:ext>
            </p:extLst>
          </p:nvPr>
        </p:nvGraphicFramePr>
        <p:xfrm>
          <a:off x="0" y="1122393"/>
          <a:ext cx="9143999" cy="963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7773">
                  <a:extLst>
                    <a:ext uri="{9D8B030D-6E8A-4147-A177-3AD203B41FA5}">
                      <a16:colId xmlns:a16="http://schemas.microsoft.com/office/drawing/2014/main" val="3616812327"/>
                    </a:ext>
                  </a:extLst>
                </a:gridCol>
                <a:gridCol w="1667773">
                  <a:extLst>
                    <a:ext uri="{9D8B030D-6E8A-4147-A177-3AD203B41FA5}">
                      <a16:colId xmlns:a16="http://schemas.microsoft.com/office/drawing/2014/main" val="4210278624"/>
                    </a:ext>
                  </a:extLst>
                </a:gridCol>
                <a:gridCol w="1667773">
                  <a:extLst>
                    <a:ext uri="{9D8B030D-6E8A-4147-A177-3AD203B41FA5}">
                      <a16:colId xmlns:a16="http://schemas.microsoft.com/office/drawing/2014/main" val="3285487511"/>
                    </a:ext>
                  </a:extLst>
                </a:gridCol>
                <a:gridCol w="1667773">
                  <a:extLst>
                    <a:ext uri="{9D8B030D-6E8A-4147-A177-3AD203B41FA5}">
                      <a16:colId xmlns:a16="http://schemas.microsoft.com/office/drawing/2014/main" val="3904977403"/>
                    </a:ext>
                  </a:extLst>
                </a:gridCol>
                <a:gridCol w="2472907">
                  <a:extLst>
                    <a:ext uri="{9D8B030D-6E8A-4147-A177-3AD203B41FA5}">
                      <a16:colId xmlns:a16="http://schemas.microsoft.com/office/drawing/2014/main" val="2462076445"/>
                    </a:ext>
                  </a:extLst>
                </a:gridCol>
              </a:tblGrid>
              <a:tr h="15736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Bayesian</a:t>
                      </a:r>
                      <a:r>
                        <a:rPr lang="es-E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Matting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95329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Pictures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SSIM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Running Time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46739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Flower</a:t>
                      </a: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0.00085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30.72637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0.97943</a:t>
                      </a: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94.7253</a:t>
                      </a:r>
                    </a:p>
                  </a:txBody>
                  <a:tcPr marL="7948" marR="7948" marT="7948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918470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Coil</a:t>
                      </a: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0.01156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19.3704</a:t>
                      </a: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0.94258</a:t>
                      </a: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145.4868</a:t>
                      </a: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486237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Doll</a:t>
                      </a: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0.01717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17.65264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0.85194</a:t>
                      </a: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168.7496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948" marR="7948" marT="79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47228"/>
                  </a:ext>
                </a:extLst>
              </a:tr>
              <a:tr h="1192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Pumpkin</a:t>
                      </a:r>
                    </a:p>
                  </a:txBody>
                  <a:tcPr marL="7948" marR="7948" marT="79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0.00052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32.86391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0.9799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60.2205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82979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CFD00BE4-1305-3A30-4D13-4BF2F5CC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3" y="2093806"/>
            <a:ext cx="2160608" cy="13395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702BB93-D4CA-27A4-ED1E-AF16E62D3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40" y="2093806"/>
            <a:ext cx="1845300" cy="133957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E9A0B4-5B4F-7CA4-DDDD-8CE04BBB2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14" y="2086059"/>
            <a:ext cx="2045156" cy="13395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ECD0F0E-EAFC-993B-48B1-36EFF8BD6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63" y="2086058"/>
            <a:ext cx="1083384" cy="133957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62639FB-AED2-AF32-6A6C-5F60DDB3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3" y="3533475"/>
            <a:ext cx="2160608" cy="13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5682F1-5932-041A-4740-0C6EC3B92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240" y="3550315"/>
            <a:ext cx="1845300" cy="13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081B3AC-2F57-3631-26B7-DD31CF58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63" y="3590677"/>
            <a:ext cx="1083384" cy="131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AC36E74-5DA3-73C4-8641-455F2B9B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14" y="3533475"/>
            <a:ext cx="2045156" cy="136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4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comparison with visual Benchmark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Transparent: Little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Medium,</a:t>
            </a:r>
            <a:r>
              <a:rPr lang="zh-CN" altLang="en-US" dirty="0"/>
              <a:t> </a:t>
            </a:r>
            <a:r>
              <a:rPr lang="en-US" altLang="zh-CN" dirty="0"/>
              <a:t>Strong,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2539" y="4214209"/>
            <a:ext cx="7256863" cy="345497"/>
          </a:xfrm>
        </p:spPr>
        <p:txBody>
          <a:bodyPr/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photographed in front of a natural 3D scene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photographed in front of a monitor showing natural images</a:t>
            </a:r>
            <a:endParaRPr lang="en-GB" sz="10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B226A-4E49-A04A-863A-F24E35D1D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F965CBF-5631-5FA9-487F-CC878890C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23" y="2916977"/>
            <a:ext cx="1521328" cy="109138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62499E9-A423-0688-C539-FE894E13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43" y="2886908"/>
            <a:ext cx="1521328" cy="128727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28D0DD2-8D7E-FB3B-B95A-D4E0A8852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72" y="1392721"/>
            <a:ext cx="1521328" cy="107253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84B3538-61FC-E873-E50C-5FA9308A6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4" y="1396674"/>
            <a:ext cx="1521328" cy="114479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CDF22C9-AD37-C12E-77BF-4C111B7B4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01" y="1392721"/>
            <a:ext cx="1521328" cy="117902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81684BF-49EE-30EE-27BB-2A598D97E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01" y="2912660"/>
            <a:ext cx="1521326" cy="1195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04225CE-1A8D-D81E-2497-BADCE04EC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65" y="2912660"/>
            <a:ext cx="1521328" cy="115982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BDD5739-A052-9F19-C442-96F3ABE506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43" y="1392351"/>
            <a:ext cx="1521328" cy="127411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53CD5145-AE0D-DF54-221B-78F8F36871DA}"/>
              </a:ext>
            </a:extLst>
          </p:cNvPr>
          <p:cNvSpPr txBox="1"/>
          <p:nvPr/>
        </p:nvSpPr>
        <p:spPr>
          <a:xfrm>
            <a:off x="828675" y="1105617"/>
            <a:ext cx="1008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Pineapple</a:t>
            </a:r>
            <a:endParaRPr kumimoji="1" lang="zh-CN" altLang="en-US" sz="1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D6B591-1542-EEA2-9EAE-6DF0335762D9}"/>
              </a:ext>
            </a:extLst>
          </p:cNvPr>
          <p:cNvSpPr txBox="1"/>
          <p:nvPr/>
        </p:nvSpPr>
        <p:spPr>
          <a:xfrm>
            <a:off x="2966050" y="1113421"/>
            <a:ext cx="1008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Elephant</a:t>
            </a:r>
            <a:endParaRPr kumimoji="1" lang="zh-CN" altLang="en-US" sz="1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3700BAB-6958-F3C7-3EA9-CBEA57B1FFA2}"/>
              </a:ext>
            </a:extLst>
          </p:cNvPr>
          <p:cNvSpPr txBox="1"/>
          <p:nvPr/>
        </p:nvSpPr>
        <p:spPr>
          <a:xfrm>
            <a:off x="5099930" y="1113421"/>
            <a:ext cx="1008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Doll</a:t>
            </a:r>
            <a:endParaRPr kumimoji="1"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EFD6FF-6BBA-EAF8-60D7-5248605EC4C3}"/>
              </a:ext>
            </a:extLst>
          </p:cNvPr>
          <p:cNvSpPr txBox="1"/>
          <p:nvPr/>
        </p:nvSpPr>
        <p:spPr>
          <a:xfrm>
            <a:off x="7239507" y="1105617"/>
            <a:ext cx="1008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</a:t>
            </a:r>
            <a:endParaRPr kumimoji="1"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BE1FF8-2B8D-0DE0-27A0-2ED562050DE6}"/>
              </a:ext>
            </a:extLst>
          </p:cNvPr>
          <p:cNvSpPr txBox="1"/>
          <p:nvPr/>
        </p:nvSpPr>
        <p:spPr>
          <a:xfrm>
            <a:off x="10625" y="1744323"/>
            <a:ext cx="55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BACC639-9E5F-59E3-BC09-4B8FD7B6ABE1}"/>
              </a:ext>
            </a:extLst>
          </p:cNvPr>
          <p:cNvSpPr txBox="1"/>
          <p:nvPr/>
        </p:nvSpPr>
        <p:spPr>
          <a:xfrm>
            <a:off x="-58883" y="3278005"/>
            <a:ext cx="62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938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MRF(Markov Random Field)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Strategy for smoothness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B226A-4E49-A04A-863A-F24E35D1D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13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7043960-4F62-E5A9-B21F-6F674F670041}"/>
                  </a:ext>
                </a:extLst>
              </p:cNvPr>
              <p:cNvSpPr txBox="1"/>
              <p:nvPr/>
            </p:nvSpPr>
            <p:spPr>
              <a:xfrm>
                <a:off x="235681" y="1184089"/>
                <a:ext cx="5543056" cy="777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)≠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7043960-4F62-E5A9-B21F-6F674F670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81" y="1184089"/>
                <a:ext cx="5543056" cy="777585"/>
              </a:xfrm>
              <a:prstGeom prst="rect">
                <a:avLst/>
              </a:prstGeom>
              <a:blipFill>
                <a:blip r:embed="rId2"/>
                <a:stretch>
                  <a:fillRect l="-228" t="-111290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8D06465C-14FA-71D8-B524-71655D05C33D}"/>
              </a:ext>
            </a:extLst>
          </p:cNvPr>
          <p:cNvSpPr txBox="1"/>
          <p:nvPr/>
        </p:nvSpPr>
        <p:spPr>
          <a:xfrm>
            <a:off x="5674411" y="1416191"/>
            <a:ext cx="322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764A6ED-B22B-704B-1036-F54E227934B6}"/>
                  </a:ext>
                </a:extLst>
              </p:cNvPr>
              <p:cNvSpPr txBox="1"/>
              <p:nvPr/>
            </p:nvSpPr>
            <p:spPr>
              <a:xfrm>
                <a:off x="235681" y="2030451"/>
                <a:ext cx="6119944" cy="777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ba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764A6ED-B22B-704B-1036-F54E22793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81" y="2030451"/>
                <a:ext cx="6119944" cy="777585"/>
              </a:xfrm>
              <a:prstGeom prst="rect">
                <a:avLst/>
              </a:prstGeom>
              <a:blipFill>
                <a:blip r:embed="rId3"/>
                <a:stretch>
                  <a:fillRect l="-414" t="-109524" b="-17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BBF646A-4BFD-B18C-2607-D64D9E4C516C}"/>
                  </a:ext>
                </a:extLst>
              </p:cNvPr>
              <p:cNvSpPr txBox="1"/>
              <p:nvPr/>
            </p:nvSpPr>
            <p:spPr>
              <a:xfrm>
                <a:off x="194003" y="2756245"/>
                <a:ext cx="4225067" cy="777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BBF646A-4BFD-B18C-2607-D64D9E4C5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3" y="2756245"/>
                <a:ext cx="4225067" cy="777585"/>
              </a:xfrm>
              <a:prstGeom prst="rect">
                <a:avLst/>
              </a:prstGeom>
              <a:blipFill>
                <a:blip r:embed="rId4"/>
                <a:stretch>
                  <a:fillRect t="-109524" b="-17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5E1BCDE-A046-5B77-62F7-55861B1CB870}"/>
                  </a:ext>
                </a:extLst>
              </p:cNvPr>
              <p:cNvSpPr txBox="1"/>
              <p:nvPr/>
            </p:nvSpPr>
            <p:spPr>
              <a:xfrm>
                <a:off x="235681" y="3710540"/>
                <a:ext cx="232313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𝑂𝑡h𝑒𝑟𝑤𝑖𝑠𝑒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5E1BCDE-A046-5B77-62F7-55861B1CB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81" y="3710540"/>
                <a:ext cx="2323135" cy="617861"/>
              </a:xfrm>
              <a:prstGeom prst="rect">
                <a:avLst/>
              </a:prstGeom>
              <a:blipFill>
                <a:blip r:embed="rId5"/>
                <a:stretch>
                  <a:fillRect l="-29348" t="-228571" r="-2717" b="-330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F4813DF8-2937-71D3-FB0C-4FF050B2117A}"/>
              </a:ext>
            </a:extLst>
          </p:cNvPr>
          <p:cNvSpPr/>
          <p:nvPr/>
        </p:nvSpPr>
        <p:spPr>
          <a:xfrm>
            <a:off x="1810512" y="2935224"/>
            <a:ext cx="283464" cy="4572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7569485-1919-BC13-EE47-6D207350E9E6}"/>
              </a:ext>
            </a:extLst>
          </p:cNvPr>
          <p:cNvCxnSpPr>
            <a:stCxn id="15" idx="2"/>
          </p:cNvCxnSpPr>
          <p:nvPr/>
        </p:nvCxnSpPr>
        <p:spPr>
          <a:xfrm>
            <a:off x="1952244" y="3392424"/>
            <a:ext cx="1054965" cy="3181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EF88EF5-A6C0-9E62-F0E2-E0599ED49115}"/>
              </a:ext>
            </a:extLst>
          </p:cNvPr>
          <p:cNvSpPr txBox="1"/>
          <p:nvPr/>
        </p:nvSpPr>
        <p:spPr>
          <a:xfrm>
            <a:off x="2558817" y="3656417"/>
            <a:ext cx="2552680" cy="461665"/>
          </a:xfrm>
          <a:prstGeom prst="rect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foreground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sampled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</a:t>
            </a:r>
            <a:r>
              <a:rPr kumimoji="1"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kumimoji="1" lang="zh-CN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FB950A6-22EC-4D81-97E2-7FCC55F8EB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82" t="16614" r="7470" b="29029"/>
          <a:stretch/>
        </p:blipFill>
        <p:spPr>
          <a:xfrm>
            <a:off x="5154057" y="3039951"/>
            <a:ext cx="3975269" cy="149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0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MRF(Markov Random Field)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Strategy for smoothness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B226A-4E49-A04A-863A-F24E35D1D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42139E-FC46-3E61-B418-28C8FCD7F3F6}"/>
              </a:ext>
            </a:extLst>
          </p:cNvPr>
          <p:cNvSpPr txBox="1"/>
          <p:nvPr/>
        </p:nvSpPr>
        <p:spPr>
          <a:xfrm>
            <a:off x="0" y="1455951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Bayesian matting, which often assumes independence between pixels, MRF considers spatial relationships between neighboring pixels.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MRF can capture global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coherence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matting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MRF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offers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cuts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belief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solving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matting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MRF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matting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involves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manually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partitioning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intricate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backgrounds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8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915A12-2A02-662D-C136-061C305B2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5"/>
          <a:stretch/>
        </p:blipFill>
        <p:spPr>
          <a:xfrm>
            <a:off x="0" y="0"/>
            <a:ext cx="9144000" cy="45368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60C6169-4864-82C8-CF7C-07C29E4144D5}"/>
              </a:ext>
            </a:extLst>
          </p:cNvPr>
          <p:cNvSpPr/>
          <p:nvPr/>
        </p:nvSpPr>
        <p:spPr>
          <a:xfrm>
            <a:off x="0" y="-6369"/>
            <a:ext cx="9144000" cy="4543200"/>
          </a:xfrm>
          <a:prstGeom prst="rect">
            <a:avLst/>
          </a:prstGeom>
          <a:solidFill>
            <a:schemeClr val="tx1">
              <a:lumMod val="75000"/>
              <a:lumOff val="25000"/>
              <a:alpha val="27007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82956" y="303890"/>
            <a:ext cx="7500939" cy="4212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we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40437-8D18-A943-80DC-4F1123AE6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8845" y="4828348"/>
            <a:ext cx="290100" cy="155630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2ED966-5BB3-2EDB-A0EE-F0C555888464}"/>
              </a:ext>
            </a:extLst>
          </p:cNvPr>
          <p:cNvSpPr txBox="1"/>
          <p:nvPr/>
        </p:nvSpPr>
        <p:spPr>
          <a:xfrm>
            <a:off x="453842" y="1476798"/>
            <a:ext cx="150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372B7D-958B-E525-DA59-3148EE3D897B}"/>
              </a:ext>
            </a:extLst>
          </p:cNvPr>
          <p:cNvSpPr txBox="1"/>
          <p:nvPr/>
        </p:nvSpPr>
        <p:spPr>
          <a:xfrm>
            <a:off x="453843" y="1846130"/>
            <a:ext cx="5681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Warnings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dealing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Producing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tri-map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Resolving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kumimoji="1"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5D3C89-517F-F6D8-96B0-3ECB36883C5E}"/>
              </a:ext>
            </a:extLst>
          </p:cNvPr>
          <p:cNvSpPr txBox="1"/>
          <p:nvPr/>
        </p:nvSpPr>
        <p:spPr>
          <a:xfrm>
            <a:off x="5831185" y="1476798"/>
            <a:ext cx="150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21B7E0-6C95-F514-2A47-7D1353781EC6}"/>
              </a:ext>
            </a:extLst>
          </p:cNvPr>
          <p:cNvSpPr txBox="1"/>
          <p:nvPr/>
        </p:nvSpPr>
        <p:spPr>
          <a:xfrm>
            <a:off x="5831186" y="1846130"/>
            <a:ext cx="5681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4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B226A-4E49-A04A-863A-F24E35D1D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4844C5-75A8-208E-80EC-246A711F01AD}"/>
              </a:ext>
            </a:extLst>
          </p:cNvPr>
          <p:cNvSpPr txBox="1"/>
          <p:nvPr/>
        </p:nvSpPr>
        <p:spPr>
          <a:xfrm>
            <a:off x="104310" y="1755173"/>
            <a:ext cx="8949690" cy="20621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Chuang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Yung-Yu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et al. "A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matting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." 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Proceedings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2001 IEEE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Society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CVPR 2001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Vol. 2. IEEE, 2001.</a:t>
            </a:r>
          </a:p>
          <a:p>
            <a:pPr marL="342900" indent="-342900">
              <a:buFont typeface="+mj-lt"/>
              <a:buAutoNum type="arabicPeriod"/>
            </a:pPr>
            <a:endParaRPr lang="es-ES" altLang="zh-CN" sz="1600" b="0" i="0" dirty="0">
              <a:solidFill>
                <a:schemeClr val="tx1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Sindeyev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Mikhail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Vadim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Konushin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and Vladimir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Vezhnevets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matting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." 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proc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Graphicon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2007.</a:t>
            </a:r>
          </a:p>
          <a:p>
            <a:pPr marL="342900" indent="-342900">
              <a:buFont typeface="+mj-lt"/>
              <a:buAutoNum type="arabicPeriod"/>
            </a:pPr>
            <a:endParaRPr lang="es-ES" altLang="zh-CN" sz="1600" dirty="0">
              <a:solidFill>
                <a:schemeClr val="tx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Azencott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Robert. "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16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." </a:t>
            </a:r>
            <a:r>
              <a:rPr lang="es-ES" altLang="zh-CN" sz="1600" b="0" i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Proc</a:t>
            </a:r>
            <a:r>
              <a:rPr lang="es-ES" altLang="zh-CN" sz="1600" b="0" i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ICIAM’87</a:t>
            </a:r>
            <a:r>
              <a:rPr lang="es-ES" altLang="zh-CN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(1988): 53-61.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82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46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Bayesian Matting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E26E-3FA3-004E-AE8F-EF74CEC96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85D990-2312-2B8A-49BB-3834EB93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Quick Recap</a:t>
            </a:r>
          </a:p>
        </p:txBody>
      </p:sp>
      <p:pic>
        <p:nvPicPr>
          <p:cNvPr id="8" name="图片 7" descr="图片包含 形状&#10;&#10;已自动生成说明">
            <a:extLst>
              <a:ext uri="{FF2B5EF4-FFF2-40B4-BE49-F238E27FC236}">
                <a16:creationId xmlns:a16="http://schemas.microsoft.com/office/drawing/2014/main" id="{4E4C06C7-96E6-CF45-499C-28AE883F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92" y="1528980"/>
            <a:ext cx="3322450" cy="9776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EBD914-3E26-F224-144F-2F3D1E394B4A}"/>
              </a:ext>
            </a:extLst>
          </p:cNvPr>
          <p:cNvSpPr txBox="1"/>
          <p:nvPr/>
        </p:nvSpPr>
        <p:spPr>
          <a:xfrm>
            <a:off x="1121972" y="2566477"/>
            <a:ext cx="2142972" cy="2719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100">
                <a:latin typeface="Times New Roman"/>
                <a:cs typeface="Times New Roman"/>
              </a:rPr>
              <a:t>An example of Bayesian Matting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BFE7909-6B92-CDE8-7618-92C8BC0066BC}"/>
                  </a:ext>
                </a:extLst>
              </p:cNvPr>
              <p:cNvSpPr txBox="1"/>
              <p:nvPr/>
            </p:nvSpPr>
            <p:spPr>
              <a:xfrm>
                <a:off x="1277629" y="2972942"/>
                <a:ext cx="17883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×(1−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BFE7909-6B92-CDE8-7618-92C8BC00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629" y="2972942"/>
                <a:ext cx="1788375" cy="215444"/>
              </a:xfrm>
              <a:prstGeom prst="rect">
                <a:avLst/>
              </a:prstGeom>
              <a:blipFill>
                <a:blip r:embed="rId3"/>
                <a:stretch>
                  <a:fillRect l="-1408" r="-281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185;p29">
            <a:extLst>
              <a:ext uri="{FF2B5EF4-FFF2-40B4-BE49-F238E27FC236}">
                <a16:creationId xmlns:a16="http://schemas.microsoft.com/office/drawing/2014/main" id="{3C0BB544-2653-CB92-A05B-FECD5D473CCF}"/>
              </a:ext>
            </a:extLst>
          </p:cNvPr>
          <p:cNvSpPr txBox="1"/>
          <p:nvPr/>
        </p:nvSpPr>
        <p:spPr>
          <a:xfrm>
            <a:off x="4789456" y="1528980"/>
            <a:ext cx="144987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MAP Estimation</a:t>
            </a:r>
            <a:endParaRPr sz="1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BC70645-9F45-1B56-DE63-09B422C5DC6D}"/>
                  </a:ext>
                </a:extLst>
              </p:cNvPr>
              <p:cNvSpPr txBox="1"/>
              <p:nvPr/>
            </p:nvSpPr>
            <p:spPr>
              <a:xfrm>
                <a:off x="4746319" y="1927290"/>
                <a:ext cx="2093049" cy="224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BC70645-9F45-1B56-DE63-09B422C5D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319" y="1927290"/>
                <a:ext cx="2093049" cy="224870"/>
              </a:xfrm>
              <a:prstGeom prst="rect">
                <a:avLst/>
              </a:prstGeom>
              <a:blipFill>
                <a:blip r:embed="rId4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78;p29">
            <a:extLst>
              <a:ext uri="{FF2B5EF4-FFF2-40B4-BE49-F238E27FC236}">
                <a16:creationId xmlns:a16="http://schemas.microsoft.com/office/drawing/2014/main" id="{68E2B34D-8441-3FCA-9AF6-DF4F58AA24C9}"/>
              </a:ext>
            </a:extLst>
          </p:cNvPr>
          <p:cNvSpPr txBox="1"/>
          <p:nvPr/>
        </p:nvSpPr>
        <p:spPr>
          <a:xfrm>
            <a:off x="4789456" y="2420699"/>
            <a:ext cx="211823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Bayes Theorem</a:t>
            </a:r>
            <a:endParaRPr sz="1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E95E340-F3E2-449F-1D26-A2AF34F05AF4}"/>
                  </a:ext>
                </a:extLst>
              </p:cNvPr>
              <p:cNvSpPr txBox="1"/>
              <p:nvPr/>
            </p:nvSpPr>
            <p:spPr>
              <a:xfrm>
                <a:off x="4692000" y="2747464"/>
                <a:ext cx="4294736" cy="1337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𝑎𝑟𝑔</m:t>
                          </m:r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zh-CN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𝑎𝑟𝑔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kumimoji="1" lang="zh-CN" altLang="en-US" sz="1400" dirty="0"/>
              </a:p>
              <a:p>
                <a:endParaRPr kumimoji="1" lang="zh-CN" altLang="en-US" sz="14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E95E340-F3E2-449F-1D26-A2AF34F05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000" y="2747464"/>
                <a:ext cx="4294736" cy="1337482"/>
              </a:xfrm>
              <a:prstGeom prst="rect">
                <a:avLst/>
              </a:prstGeom>
              <a:blipFill>
                <a:blip r:embed="rId5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68;p28">
            <a:extLst>
              <a:ext uri="{FF2B5EF4-FFF2-40B4-BE49-F238E27FC236}">
                <a16:creationId xmlns:a16="http://schemas.microsoft.com/office/drawing/2014/main" id="{19F2766D-B877-821D-CAA6-5B2827FE1B89}"/>
              </a:ext>
            </a:extLst>
          </p:cNvPr>
          <p:cNvSpPr txBox="1"/>
          <p:nvPr/>
        </p:nvSpPr>
        <p:spPr>
          <a:xfrm>
            <a:off x="414553" y="3322944"/>
            <a:ext cx="3514525" cy="113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x is the position of the pixel with value I(x). Let 𝛼(x) be the binary matte value at that site. Foreground is indicated by 𝛼 = 1</a:t>
            </a:r>
            <a:endParaRPr sz="1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008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Bayesian Matting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E26E-3FA3-004E-AE8F-EF74CEC96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85D990-2312-2B8A-49BB-3834EB93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Quick Recap</a:t>
            </a:r>
          </a:p>
        </p:txBody>
      </p:sp>
      <p:sp>
        <p:nvSpPr>
          <p:cNvPr id="12" name="Google Shape;200;p30">
            <a:extLst>
              <a:ext uri="{FF2B5EF4-FFF2-40B4-BE49-F238E27FC236}">
                <a16:creationId xmlns:a16="http://schemas.microsoft.com/office/drawing/2014/main" id="{474BA01E-D847-BE1D-680E-DE937A830E03}"/>
              </a:ext>
            </a:extLst>
          </p:cNvPr>
          <p:cNvSpPr txBox="1"/>
          <p:nvPr/>
        </p:nvSpPr>
        <p:spPr>
          <a:xfrm>
            <a:off x="324447" y="1471080"/>
            <a:ext cx="34487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cluster, we calculate the weighted mean </a:t>
            </a:r>
            <a:r>
              <a:rPr lang="en-GB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and the weighted covariance matrix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𝛴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74929CC-4B21-97FF-69F8-E45FB5B751C3}"/>
                  </a:ext>
                </a:extLst>
              </p:cNvPr>
              <p:cNvSpPr txBox="1"/>
              <p:nvPr/>
            </p:nvSpPr>
            <p:spPr>
              <a:xfrm>
                <a:off x="1036903" y="2099252"/>
                <a:ext cx="1795428" cy="392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zh-CN" altLang="en-US" sz="105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s-ES" altLang="zh-CN" sz="10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74929CC-4B21-97FF-69F8-E45FB5B7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03" y="2099252"/>
                <a:ext cx="1795428" cy="392159"/>
              </a:xfrm>
              <a:prstGeom prst="rect">
                <a:avLst/>
              </a:prstGeom>
              <a:blipFill>
                <a:blip r:embed="rId2"/>
                <a:stretch>
                  <a:fillRect t="-153125" b="-20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20183A-BF91-197B-5026-5C028FA37428}"/>
                  </a:ext>
                </a:extLst>
              </p:cNvPr>
              <p:cNvSpPr txBox="1"/>
              <p:nvPr/>
            </p:nvSpPr>
            <p:spPr>
              <a:xfrm>
                <a:off x="1036903" y="2622824"/>
                <a:ext cx="2026196" cy="392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CN" altLang="en-US" sz="105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10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10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kumimoji="1" lang="en-US" altLang="zh-CN" sz="1050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10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05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kumimoji="1" lang="en-US" altLang="zh-CN" sz="10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20183A-BF91-197B-5026-5C028FA3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03" y="2622824"/>
                <a:ext cx="2026196" cy="392159"/>
              </a:xfrm>
              <a:prstGeom prst="rect">
                <a:avLst/>
              </a:prstGeom>
              <a:blipFill>
                <a:blip r:embed="rId3"/>
                <a:stretch>
                  <a:fillRect l="-25000" t="-153125" r="-2500" b="-20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201;p30">
            <a:extLst>
              <a:ext uri="{FF2B5EF4-FFF2-40B4-BE49-F238E27FC236}">
                <a16:creationId xmlns:a16="http://schemas.microsoft.com/office/drawing/2014/main" id="{7FF22BEA-2B0C-BF18-4767-B521A2797BA3}"/>
              </a:ext>
            </a:extLst>
          </p:cNvPr>
          <p:cNvSpPr txBox="1"/>
          <p:nvPr/>
        </p:nvSpPr>
        <p:spPr>
          <a:xfrm>
            <a:off x="324447" y="3144915"/>
            <a:ext cx="39618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log likelihoods for the foreground L(F) can then be </a:t>
            </a:r>
            <a:r>
              <a:rPr lang="en-GB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modeled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being derived from an oriented elliptical Gaussian distribution, using the weighted covariance matrix as follows: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CD7A791-5805-69CA-C191-B54D5B636E5D}"/>
                  </a:ext>
                </a:extLst>
              </p:cNvPr>
              <p:cNvSpPr txBox="1"/>
              <p:nvPr/>
            </p:nvSpPr>
            <p:spPr>
              <a:xfrm>
                <a:off x="1036903" y="4002663"/>
                <a:ext cx="1992405" cy="329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0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05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05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kumimoji="1" lang="en-US" altLang="zh-CN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)/2</m:t>
                          </m:r>
                        </m:e>
                      </m:nary>
                    </m:oMath>
                  </m:oMathPara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CD7A791-5805-69CA-C191-B54D5B636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03" y="4002663"/>
                <a:ext cx="1992405" cy="329386"/>
              </a:xfrm>
              <a:prstGeom prst="rect">
                <a:avLst/>
              </a:prstGeom>
              <a:blipFill>
                <a:blip r:embed="rId4"/>
                <a:stretch>
                  <a:fillRect l="-1266" t="-185185" r="-1266" b="-2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192;p30">
            <a:extLst>
              <a:ext uri="{FF2B5EF4-FFF2-40B4-BE49-F238E27FC236}">
                <a16:creationId xmlns:a16="http://schemas.microsoft.com/office/drawing/2014/main" id="{0C840EA7-E692-F230-9B51-749757E494F3}"/>
              </a:ext>
            </a:extLst>
          </p:cNvPr>
          <p:cNvSpPr txBox="1"/>
          <p:nvPr/>
        </p:nvSpPr>
        <p:spPr>
          <a:xfrm>
            <a:off x="4379247" y="1240399"/>
            <a:ext cx="43026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assume that </a:t>
            </a:r>
            <a:r>
              <a:rPr lang="en-GB" sz="16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𝛼 </a:t>
            </a:r>
            <a:r>
              <a:rPr lang="en-GB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GB" sz="1100" dirty="0" err="1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conxstant</a:t>
            </a:r>
            <a:r>
              <a:rPr lang="en-GB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Under this assumption, taking the partial derivatives of </a:t>
            </a:r>
            <a:r>
              <a:rPr lang="en-US" altLang="zh-CN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r>
              <a:rPr lang="en-GB" sz="1100" b="1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with respect to </a:t>
            </a:r>
            <a:r>
              <a:rPr lang="en-GB" sz="1200" b="1" i="1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GB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i="1" dirty="0">
                <a:solidFill>
                  <a:prstClr val="black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GB" altLang="zh-CN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setting them equal to </a:t>
            </a:r>
            <a:r>
              <a:rPr lang="en-GB" sz="12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GB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E0FC20-5964-FFA4-7551-22DC3BFB19FD}"/>
                  </a:ext>
                </a:extLst>
              </p:cNvPr>
              <p:cNvSpPr txBox="1"/>
              <p:nvPr/>
            </p:nvSpPr>
            <p:spPr>
              <a:xfrm>
                <a:off x="4514963" y="2341238"/>
                <a:ext cx="4031167" cy="681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05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kumimoji="1" lang="en-US" altLang="zh-CN" sz="10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  <m:sup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sSup>
                                      <m:sSupPr>
                                        <m:ctrlP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</m:t>
                                </m:r>
                                <m:sSubSup>
                                  <m:sSubSupPr>
                                    <m:ctrlP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1" lang="en-US" altLang="zh-CN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</m:t>
                                </m:r>
                                <m:sSubSup>
                                  <m:sSubSupPr>
                                    <m:ctrlP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  <m:sup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kumimoji="1" lang="en-US" altLang="zh-CN" sz="10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sSup>
                                      <m:sSupPr>
                                        <m:ctrlP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  <m:t>(1−</m:t>
                                        </m:r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1"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105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kumimoji="1"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E0FC20-5964-FFA4-7551-22DC3BFB1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63" y="2341238"/>
                <a:ext cx="4031167" cy="681982"/>
              </a:xfrm>
              <a:prstGeom prst="rect">
                <a:avLst/>
              </a:prstGeom>
              <a:blipFill>
                <a:blip r:embed="rId5"/>
                <a:stretch>
                  <a:fillRect l="-11321" t="-90909" b="-1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194;p30">
            <a:extLst>
              <a:ext uri="{FF2B5EF4-FFF2-40B4-BE49-F238E27FC236}">
                <a16:creationId xmlns:a16="http://schemas.microsoft.com/office/drawing/2014/main" id="{D68440DA-71F8-0F65-331E-41EF747C0C0F}"/>
              </a:ext>
            </a:extLst>
          </p:cNvPr>
          <p:cNvSpPr txBox="1"/>
          <p:nvPr/>
        </p:nvSpPr>
        <p:spPr>
          <a:xfrm>
            <a:off x="4472247" y="3144915"/>
            <a:ext cx="44886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𝛼, let </a:t>
            </a:r>
            <a:r>
              <a:rPr lang="en-GB" altLang="zh-CN" sz="1200" b="1" i="1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GB" altLang="zh-CN" sz="11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i="1" dirty="0">
                <a:solidFill>
                  <a:prstClr val="black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GB" altLang="zh-CN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constant, yielding a quadratic equation in α. We arrive at the solution to this equation by projecting the observed </a:t>
            </a:r>
            <a:r>
              <a:rPr lang="en-GB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onto the line segment FB in </a:t>
            </a:r>
            <a:r>
              <a:rPr lang="en-GB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space: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2D6C9C6-84CA-4966-C05C-EE92EE8A8CA9}"/>
                  </a:ext>
                </a:extLst>
              </p:cNvPr>
              <p:cNvSpPr txBox="1"/>
              <p:nvPr/>
            </p:nvSpPr>
            <p:spPr>
              <a:xfrm>
                <a:off x="6070761" y="4001761"/>
                <a:ext cx="1291572" cy="329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05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</a:rPr>
                            <m:t>)∙(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105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2D6C9C6-84CA-4966-C05C-EE92EE8A8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761" y="4001761"/>
                <a:ext cx="1291572" cy="329449"/>
              </a:xfrm>
              <a:prstGeom prst="rect">
                <a:avLst/>
              </a:prstGeom>
              <a:blipFill>
                <a:blip r:embed="rId6"/>
                <a:stretch>
                  <a:fillRect l="-980" r="-2941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21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altLang="zh-CN" dirty="0"/>
              <a:t>Mathematical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E26E-3FA3-004E-AE8F-EF74CEC96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85D990-2312-2B8A-49BB-3834EB93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Calibri"/>
                <a:cs typeface="Calibri"/>
              </a:rPr>
              <a:t>Implementation</a:t>
            </a:r>
            <a:r>
              <a:rPr lang="zh-CN" altLang="en-US" dirty="0">
                <a:ea typeface="Calibri"/>
                <a:cs typeface="Calibri"/>
              </a:rPr>
              <a:t> </a:t>
            </a:r>
            <a:r>
              <a:rPr lang="en-US" altLang="zh-CN" dirty="0">
                <a:ea typeface="Calibri"/>
                <a:cs typeface="Calibri"/>
              </a:rPr>
              <a:t>Comparison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0ED163-D930-59B6-C9E3-11EB4BDAD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971" y="1107006"/>
            <a:ext cx="3271453" cy="3766494"/>
          </a:xfrm>
          <a:prstGeom prst="rect">
            <a:avLst/>
          </a:prstGeom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9FD98AD-B5EE-4210-5221-8AE1FEFE5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107007"/>
            <a:ext cx="2335470" cy="3718808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04A30E5C-FB78-F250-7B2E-EA1D4A82D1B1}"/>
              </a:ext>
            </a:extLst>
          </p:cNvPr>
          <p:cNvSpPr/>
          <p:nvPr/>
        </p:nvSpPr>
        <p:spPr>
          <a:xfrm>
            <a:off x="3991339" y="2828004"/>
            <a:ext cx="706228" cy="393526"/>
          </a:xfrm>
          <a:prstGeom prst="rightArrow">
            <a:avLst/>
          </a:prstGeom>
          <a:gradFill flip="none" rotWithShape="1">
            <a:gsLst>
              <a:gs pos="6000">
                <a:srgbClr val="002060"/>
              </a:gs>
              <a:gs pos="37000">
                <a:srgbClr val="00B0F0"/>
              </a:gs>
              <a:gs pos="89000">
                <a:schemeClr val="bg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BA9490-6FCC-A0C8-04A8-4E2AD829745C}"/>
              </a:ext>
            </a:extLst>
          </p:cNvPr>
          <p:cNvSpPr txBox="1"/>
          <p:nvPr/>
        </p:nvSpPr>
        <p:spPr>
          <a:xfrm>
            <a:off x="220975" y="1221827"/>
            <a:ext cx="9377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A5D2A3-7197-D4F6-1815-7FCF15941A34}"/>
              </a:ext>
            </a:extLst>
          </p:cNvPr>
          <p:cNvSpPr txBox="1"/>
          <p:nvPr/>
        </p:nvSpPr>
        <p:spPr>
          <a:xfrm>
            <a:off x="4862075" y="1216571"/>
            <a:ext cx="9377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altLang="zh-CN" dirty="0"/>
              <a:t>Alpha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en-GB" dirty="0"/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E26E-3FA3-004E-AE8F-EF74CEC96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AA43B0-B1DB-39F8-703E-64F91F590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7784" y="1107006"/>
            <a:ext cx="2404215" cy="3763368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9E29FCBA-A334-F18F-813F-71BF776A2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107006"/>
            <a:ext cx="2612447" cy="3763368"/>
          </a:xfrm>
          <a:prstGeom prst="rect">
            <a:avLst/>
          </a:prstGeom>
        </p:spPr>
      </p:pic>
      <p:sp>
        <p:nvSpPr>
          <p:cNvPr id="3" name="箭头: 右 8">
            <a:extLst>
              <a:ext uri="{FF2B5EF4-FFF2-40B4-BE49-F238E27FC236}">
                <a16:creationId xmlns:a16="http://schemas.microsoft.com/office/drawing/2014/main" id="{6C042442-671F-0FF6-A7D5-EB3C1598700B}"/>
              </a:ext>
            </a:extLst>
          </p:cNvPr>
          <p:cNvSpPr/>
          <p:nvPr/>
        </p:nvSpPr>
        <p:spPr>
          <a:xfrm>
            <a:off x="3991339" y="2828004"/>
            <a:ext cx="706228" cy="393526"/>
          </a:xfrm>
          <a:prstGeom prst="rightArrow">
            <a:avLst/>
          </a:prstGeom>
          <a:gradFill flip="none" rotWithShape="1">
            <a:gsLst>
              <a:gs pos="6000">
                <a:srgbClr val="002060"/>
              </a:gs>
              <a:gs pos="37000">
                <a:srgbClr val="00B0F0"/>
              </a:gs>
              <a:gs pos="89000">
                <a:schemeClr val="bg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A5A4EC-836C-F4A1-097A-EDFFE58B7E3D}"/>
              </a:ext>
            </a:extLst>
          </p:cNvPr>
          <p:cNvSpPr txBox="1"/>
          <p:nvPr/>
        </p:nvSpPr>
        <p:spPr>
          <a:xfrm>
            <a:off x="220975" y="1221827"/>
            <a:ext cx="9377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90B7A8-8B76-4F42-B5D7-69DCAC8B0581}"/>
              </a:ext>
            </a:extLst>
          </p:cNvPr>
          <p:cNvSpPr txBox="1"/>
          <p:nvPr/>
        </p:nvSpPr>
        <p:spPr>
          <a:xfrm>
            <a:off x="4862075" y="1216571"/>
            <a:ext cx="9377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22519A02-9D1B-56A7-35DE-C04581E7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6" y="270000"/>
            <a:ext cx="7500939" cy="421200"/>
          </a:xfrm>
        </p:spPr>
        <p:txBody>
          <a:bodyPr/>
          <a:lstStyle/>
          <a:p>
            <a:r>
              <a:rPr lang="en-US" altLang="zh-CN" dirty="0">
                <a:ea typeface="Calibri"/>
                <a:cs typeface="Calibri"/>
              </a:rPr>
              <a:t>Implementation</a:t>
            </a:r>
            <a:r>
              <a:rPr lang="zh-CN" altLang="en-US" dirty="0">
                <a:ea typeface="Calibri"/>
                <a:cs typeface="Calibri"/>
              </a:rPr>
              <a:t> </a:t>
            </a:r>
            <a:r>
              <a:rPr lang="en-US" altLang="zh-CN" dirty="0">
                <a:ea typeface="Calibri"/>
                <a:cs typeface="Calibri"/>
              </a:rPr>
              <a:t>Comparison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85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Split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E26E-3FA3-004E-AE8F-EF74CEC96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5FC3EBF-EFEA-1EAB-220D-0E0BA3107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68" y="1308781"/>
            <a:ext cx="3484632" cy="3370693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554DE7A9-095E-2E52-8594-3B198278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7" y="1308781"/>
            <a:ext cx="2848921" cy="3350688"/>
          </a:xfrm>
          <a:prstGeom prst="rect">
            <a:avLst/>
          </a:prstGeom>
        </p:spPr>
      </p:pic>
      <p:sp>
        <p:nvSpPr>
          <p:cNvPr id="2" name="箭头: 右 8">
            <a:extLst>
              <a:ext uri="{FF2B5EF4-FFF2-40B4-BE49-F238E27FC236}">
                <a16:creationId xmlns:a16="http://schemas.microsoft.com/office/drawing/2014/main" id="{CBA8F478-3697-7838-EA92-39A739ECCEE0}"/>
              </a:ext>
            </a:extLst>
          </p:cNvPr>
          <p:cNvSpPr/>
          <p:nvPr/>
        </p:nvSpPr>
        <p:spPr>
          <a:xfrm>
            <a:off x="4226030" y="2787362"/>
            <a:ext cx="706228" cy="393526"/>
          </a:xfrm>
          <a:prstGeom prst="rightArrow">
            <a:avLst/>
          </a:prstGeom>
          <a:gradFill flip="none" rotWithShape="1">
            <a:gsLst>
              <a:gs pos="6000">
                <a:srgbClr val="002060"/>
              </a:gs>
              <a:gs pos="37000">
                <a:srgbClr val="00B0F0"/>
              </a:gs>
              <a:gs pos="89000">
                <a:schemeClr val="bg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C7A6C0-5FBA-AF15-7C55-84A5397BCC8A}"/>
              </a:ext>
            </a:extLst>
          </p:cNvPr>
          <p:cNvSpPr txBox="1"/>
          <p:nvPr/>
        </p:nvSpPr>
        <p:spPr>
          <a:xfrm>
            <a:off x="220975" y="1221827"/>
            <a:ext cx="9377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AE83BE-2A5B-C36C-5D7E-2967A7687815}"/>
              </a:ext>
            </a:extLst>
          </p:cNvPr>
          <p:cNvSpPr txBox="1"/>
          <p:nvPr/>
        </p:nvSpPr>
        <p:spPr>
          <a:xfrm>
            <a:off x="4862075" y="1216571"/>
            <a:ext cx="9377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CD91D8BC-81CA-6EC3-F47C-DA781531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86" y="270000"/>
            <a:ext cx="7500939" cy="421200"/>
          </a:xfrm>
        </p:spPr>
        <p:txBody>
          <a:bodyPr/>
          <a:lstStyle/>
          <a:p>
            <a:r>
              <a:rPr lang="en-US" altLang="zh-CN" dirty="0">
                <a:ea typeface="Calibri"/>
                <a:cs typeface="Calibri"/>
              </a:rPr>
              <a:t>Implementation</a:t>
            </a:r>
            <a:r>
              <a:rPr lang="zh-CN" altLang="en-US" dirty="0">
                <a:ea typeface="Calibri"/>
                <a:cs typeface="Calibri"/>
              </a:rPr>
              <a:t> </a:t>
            </a:r>
            <a:r>
              <a:rPr lang="en-US" altLang="zh-CN" dirty="0">
                <a:ea typeface="Calibri"/>
                <a:cs typeface="Calibri"/>
              </a:rPr>
              <a:t>Comparison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794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534C572-D41C-218E-B47F-FFA8F8E1B86A}"/>
              </a:ext>
            </a:extLst>
          </p:cNvPr>
          <p:cNvSpPr/>
          <p:nvPr/>
        </p:nvSpPr>
        <p:spPr>
          <a:xfrm>
            <a:off x="-1" y="923214"/>
            <a:ext cx="9144001" cy="3783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1B5A16F-80FC-4B95-F32D-BB1759A434CA}"/>
              </a:ext>
            </a:extLst>
          </p:cNvPr>
          <p:cNvCxnSpPr>
            <a:cxnSpLocks/>
          </p:cNvCxnSpPr>
          <p:nvPr/>
        </p:nvCxnSpPr>
        <p:spPr>
          <a:xfrm>
            <a:off x="-1" y="777240"/>
            <a:ext cx="9144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E26E-3FA3-004E-AE8F-EF74CEC96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85D990-2312-2B8A-49BB-3834EB93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76" y="183634"/>
            <a:ext cx="3265175" cy="421200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Final Implementation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21C0D54-E8BF-92F1-2605-BBBBB55BD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32" y="819614"/>
            <a:ext cx="1316611" cy="3981389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1507765C-836C-3CA8-3216-8CD5EFD81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25" y="819613"/>
            <a:ext cx="1809788" cy="3981389"/>
          </a:xfrm>
          <a:prstGeom prst="rect">
            <a:avLst/>
          </a:prstGeom>
        </p:spPr>
      </p:pic>
      <p:sp>
        <p:nvSpPr>
          <p:cNvPr id="13" name="箭头: 右 8">
            <a:extLst>
              <a:ext uri="{FF2B5EF4-FFF2-40B4-BE49-F238E27FC236}">
                <a16:creationId xmlns:a16="http://schemas.microsoft.com/office/drawing/2014/main" id="{F3471B43-939F-459D-E4E2-9B5ADD22B91A}"/>
              </a:ext>
            </a:extLst>
          </p:cNvPr>
          <p:cNvSpPr/>
          <p:nvPr/>
        </p:nvSpPr>
        <p:spPr>
          <a:xfrm>
            <a:off x="4226041" y="2549339"/>
            <a:ext cx="706228" cy="393526"/>
          </a:xfrm>
          <a:prstGeom prst="rightArrow">
            <a:avLst/>
          </a:prstGeom>
          <a:gradFill flip="none" rotWithShape="1">
            <a:gsLst>
              <a:gs pos="6000">
                <a:srgbClr val="002060"/>
              </a:gs>
              <a:gs pos="37000">
                <a:srgbClr val="00B0F0"/>
              </a:gs>
              <a:gs pos="89000">
                <a:schemeClr val="bg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C98971-6FAC-1152-0206-B4FACA2FBCE0}"/>
              </a:ext>
            </a:extLst>
          </p:cNvPr>
          <p:cNvSpPr txBox="1"/>
          <p:nvPr/>
        </p:nvSpPr>
        <p:spPr>
          <a:xfrm>
            <a:off x="475276" y="1104660"/>
            <a:ext cx="9377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9854F2-8E18-4712-FFAE-8BF7ED2F5B06}"/>
              </a:ext>
            </a:extLst>
          </p:cNvPr>
          <p:cNvSpPr txBox="1"/>
          <p:nvPr/>
        </p:nvSpPr>
        <p:spPr>
          <a:xfrm>
            <a:off x="4932269" y="1087213"/>
            <a:ext cx="93779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71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E26E-3FA3-004E-AE8F-EF74CEC96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85D990-2312-2B8A-49BB-3834EB93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70" y="175251"/>
            <a:ext cx="7500939" cy="421200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UNIT</a:t>
            </a:r>
            <a:r>
              <a:rPr lang="zh-CN" altLang="en-US" dirty="0">
                <a:ea typeface="Calibri"/>
                <a:cs typeface="Calibri"/>
              </a:rPr>
              <a:t> </a:t>
            </a:r>
            <a:r>
              <a:rPr lang="en-US" dirty="0">
                <a:ea typeface="Calibri"/>
                <a:cs typeface="Calibri"/>
              </a:rPr>
              <a:t>TEST MATLAB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A07216-2359-FD82-CA99-7C4EDE4C3342}"/>
              </a:ext>
            </a:extLst>
          </p:cNvPr>
          <p:cNvSpPr/>
          <p:nvPr/>
        </p:nvSpPr>
        <p:spPr>
          <a:xfrm>
            <a:off x="-1" y="923214"/>
            <a:ext cx="9144001" cy="37837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4D2646-B1AA-E541-30EA-A42D0990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3493"/>
            <a:ext cx="4330840" cy="28129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603F7A-4286-1022-2837-BEA7530A21FC}"/>
              </a:ext>
            </a:extLst>
          </p:cNvPr>
          <p:cNvSpPr txBox="1"/>
          <p:nvPr/>
        </p:nvSpPr>
        <p:spPr>
          <a:xfrm>
            <a:off x="1216723" y="4630437"/>
            <a:ext cx="8315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https://ncalculators.com/statistics/covariance-calculator.htm?utm_content=cmp-true#google_vignette</a:t>
            </a:r>
            <a:endParaRPr lang="zh-CN" altLang="en-US" sz="1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881014C-CF88-3E67-70AE-9B6D7EF53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839" y="839371"/>
            <a:ext cx="4813160" cy="250194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D0D221-FFB2-C33D-E5EA-847E179C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22" y="3417882"/>
            <a:ext cx="2827424" cy="109752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A30053-0216-D864-2CD5-5291CFB2B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218" y="3417883"/>
            <a:ext cx="2743801" cy="109752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8A6889F-4AA3-0F81-3C19-EAD7A3FD4B29}"/>
              </a:ext>
            </a:extLst>
          </p:cNvPr>
          <p:cNvCxnSpPr>
            <a:cxnSpLocks/>
          </p:cNvCxnSpPr>
          <p:nvPr/>
        </p:nvCxnSpPr>
        <p:spPr>
          <a:xfrm>
            <a:off x="-1" y="777240"/>
            <a:ext cx="9144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145F3F3-A42A-8957-92A4-9D5223260FF7}"/>
              </a:ext>
            </a:extLst>
          </p:cNvPr>
          <p:cNvSpPr/>
          <p:nvPr/>
        </p:nvSpPr>
        <p:spPr>
          <a:xfrm>
            <a:off x="132863" y="2468880"/>
            <a:ext cx="1704250" cy="2787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B879FD-6D7F-91B7-435D-8C20F984146B}"/>
              </a:ext>
            </a:extLst>
          </p:cNvPr>
          <p:cNvSpPr/>
          <p:nvPr/>
        </p:nvSpPr>
        <p:spPr>
          <a:xfrm>
            <a:off x="4567800" y="2110883"/>
            <a:ext cx="4576199" cy="7320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EACFE7-038F-CF0C-A7E3-B9639182FADC}"/>
              </a:ext>
            </a:extLst>
          </p:cNvPr>
          <p:cNvSpPr txBox="1"/>
          <p:nvPr/>
        </p:nvSpPr>
        <p:spPr>
          <a:xfrm>
            <a:off x="3891294" y="3671417"/>
            <a:ext cx="207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PASSED!!!</a:t>
            </a:r>
            <a:endParaRPr kumimoji="1" lang="zh-CN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06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E26E-3FA3-004E-AE8F-EF74CEC96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85D990-2312-2B8A-49BB-3834EB93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Unit</a:t>
            </a:r>
            <a:r>
              <a:rPr lang="zh-CN" altLang="en-US" dirty="0">
                <a:ea typeface="Calibri"/>
                <a:cs typeface="Calibri"/>
              </a:rPr>
              <a:t> </a:t>
            </a:r>
            <a:r>
              <a:rPr lang="en-US" dirty="0">
                <a:ea typeface="Calibri"/>
                <a:cs typeface="Calibri"/>
              </a:rPr>
              <a:t>test Python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FD7D2C-B88E-0C70-CD71-05EAA3BE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" y="1219195"/>
            <a:ext cx="4166459" cy="2938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2A77C7-69A8-B1F0-B79C-279A56895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86" y="1219195"/>
            <a:ext cx="4166458" cy="29381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B82287-EC1B-020A-2040-9D396D3ED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8" y="4207571"/>
            <a:ext cx="2965916" cy="6537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723379-A315-6A75-9EB3-B1F3F529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658" y="4207570"/>
            <a:ext cx="2965916" cy="6537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20EC8F-A922-17F6-32A9-53BCC6C02260}"/>
              </a:ext>
            </a:extLst>
          </p:cNvPr>
          <p:cNvSpPr txBox="1"/>
          <p:nvPr/>
        </p:nvSpPr>
        <p:spPr>
          <a:xfrm>
            <a:off x="3909582" y="4316040"/>
            <a:ext cx="207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PASSED!!!</a:t>
            </a:r>
            <a:endParaRPr kumimoji="1" lang="zh-CN" altLang="en-US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38299"/>
      </p:ext>
    </p:extLst>
  </p:cSld>
  <p:clrMapOvr>
    <a:masterClrMapping/>
  </p:clrMapOvr>
</p:sld>
</file>

<file path=ppt/theme/theme1.xml><?xml version="1.0" encoding="utf-8"?>
<a:theme xmlns:a="http://schemas.openxmlformats.org/drawingml/2006/main" name="TCD_PPT_Calibri_Option1a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TCD_PPT_Calibri_Option1a.potx</Template>
  <TotalTime>774</TotalTime>
  <Words>714</Words>
  <Application>Microsoft Macintosh PowerPoint</Application>
  <PresentationFormat>全屏显示(16:9)</PresentationFormat>
  <Paragraphs>173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Minion Pro</vt:lpstr>
      <vt:lpstr>Arial</vt:lpstr>
      <vt:lpstr>Calibri</vt:lpstr>
      <vt:lpstr>Cambria Math</vt:lpstr>
      <vt:lpstr>Times New Roman</vt:lpstr>
      <vt:lpstr>TCD_PPT_Calibri_Option1a</vt:lpstr>
      <vt:lpstr>Final Implementation and Test Results</vt:lpstr>
      <vt:lpstr>Quick Recap</vt:lpstr>
      <vt:lpstr>Quick Recap</vt:lpstr>
      <vt:lpstr>Implementation Comparison</vt:lpstr>
      <vt:lpstr>Implementation Comparison</vt:lpstr>
      <vt:lpstr>Implementation Comparison</vt:lpstr>
      <vt:lpstr>Final Implementation</vt:lpstr>
      <vt:lpstr>UNIT TEST MATLAB</vt:lpstr>
      <vt:lpstr>Unit test Python</vt:lpstr>
      <vt:lpstr>Test Results</vt:lpstr>
      <vt:lpstr>Test Results</vt:lpstr>
      <vt:lpstr>Test comparison with visual Benchmark</vt:lpstr>
      <vt:lpstr>MRF(Markov Random Field)</vt:lpstr>
      <vt:lpstr>MRF(Markov Random Field)</vt:lpstr>
      <vt:lpstr>Difficulties we met</vt:lpstr>
      <vt:lpstr>References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dtpgraphics</dc:creator>
  <cp:lastModifiedBy>钰杰 贾</cp:lastModifiedBy>
  <cp:revision>108</cp:revision>
  <cp:lastPrinted>2014-12-16T10:33:11Z</cp:lastPrinted>
  <dcterms:created xsi:type="dcterms:W3CDTF">2013-07-29T09:34:50Z</dcterms:created>
  <dcterms:modified xsi:type="dcterms:W3CDTF">2024-04-03T16:34:41Z</dcterms:modified>
</cp:coreProperties>
</file>